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itchFamily="34" charset="0"/>
      <p:regular r:id="rId12"/>
      <p:bold r:id="rId13"/>
      <p:italic r:id="rId14"/>
      <p:boldItalic r:id="rId15"/>
    </p:embeddedFont>
    <p:embeddedFont>
      <p:font typeface="Montserrat Medium" charset="0"/>
      <p:regular r:id="rId16"/>
    </p:embeddedFont>
    <p:embeddedFont>
      <p:font typeface="Consolas" pitchFamily="49"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70" d="100"/>
          <a:sy n="70" d="100"/>
        </p:scale>
        <p:origin x="-523" y="-67"/>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1777246"/>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Anomaly Detection in ECG Data using Autoencoder</a:t>
            </a:r>
            <a:endParaRPr lang="en-US" sz="4450" dirty="0"/>
          </a:p>
        </p:txBody>
      </p:sp>
      <p:sp>
        <p:nvSpPr>
          <p:cNvPr id="4" name="Text 1"/>
          <p:cNvSpPr/>
          <p:nvPr/>
        </p:nvSpPr>
        <p:spPr>
          <a:xfrm>
            <a:off x="6235660" y="3525441"/>
            <a:ext cx="7645479" cy="342424"/>
          </a:xfrm>
          <a:prstGeom prst="rect">
            <a:avLst/>
          </a:prstGeom>
          <a:noFill/>
          <a:ln/>
        </p:spPr>
        <p:txBody>
          <a:bodyPr wrap="none" lIns="0" tIns="0" rIns="0" bIns="0" rtlCol="0" anchor="t"/>
          <a:lstStyle/>
          <a:p>
            <a:pPr marL="0" indent="0" algn="l">
              <a:lnSpc>
                <a:spcPts val="2650"/>
              </a:lnSpc>
              <a:buNone/>
            </a:pPr>
            <a:r>
              <a:rPr lang="en-US" sz="1650" u="sng" dirty="0">
                <a:solidFill>
                  <a:srgbClr val="F4CAB8"/>
                </a:solidFill>
                <a:latin typeface="Montserrat Medium" pitchFamily="34" charset="0"/>
                <a:ea typeface="Montserrat Medium" pitchFamily="34" charset="-122"/>
                <a:cs typeface="Montserrat Medium" pitchFamily="34" charset="-120"/>
              </a:rPr>
              <a:t>COURSE</a:t>
            </a:r>
            <a:r>
              <a:rPr lang="en-US" sz="1650" dirty="0">
                <a:solidFill>
                  <a:srgbClr val="F4CAB8"/>
                </a:solidFill>
                <a:latin typeface="Montserrat Medium" pitchFamily="34" charset="0"/>
                <a:ea typeface="Montserrat Medium" pitchFamily="34" charset="-122"/>
                <a:cs typeface="Montserrat Medium" pitchFamily="34" charset="-120"/>
              </a:rPr>
              <a:t>: Deep Learning and Reinforcement Learning</a:t>
            </a:r>
            <a:endParaRPr lang="en-US" sz="1650" dirty="0"/>
          </a:p>
        </p:txBody>
      </p:sp>
      <p:sp>
        <p:nvSpPr>
          <p:cNvPr id="5" name="Text 2"/>
          <p:cNvSpPr/>
          <p:nvPr/>
        </p:nvSpPr>
        <p:spPr>
          <a:xfrm>
            <a:off x="6235660" y="4108728"/>
            <a:ext cx="7645479" cy="342424"/>
          </a:xfrm>
          <a:prstGeom prst="rect">
            <a:avLst/>
          </a:prstGeom>
          <a:noFill/>
          <a:ln/>
        </p:spPr>
        <p:txBody>
          <a:bodyPr wrap="none" lIns="0" tIns="0" rIns="0" bIns="0" rtlCol="0" anchor="t"/>
          <a:lstStyle/>
          <a:p>
            <a:pPr marL="0" indent="0" algn="l">
              <a:lnSpc>
                <a:spcPts val="2650"/>
              </a:lnSpc>
              <a:buNone/>
            </a:pPr>
            <a:r>
              <a:rPr lang="en-US" sz="1650" u="sng" dirty="0">
                <a:solidFill>
                  <a:srgbClr val="F4CAB8"/>
                </a:solidFill>
                <a:latin typeface="Montserrat Medium" pitchFamily="34" charset="0"/>
                <a:ea typeface="Montserrat Medium" pitchFamily="34" charset="-122"/>
                <a:cs typeface="Montserrat Medium" pitchFamily="34" charset="-120"/>
              </a:rPr>
              <a:t>TEAM</a:t>
            </a:r>
            <a:r>
              <a:rPr lang="en-US" sz="1650" dirty="0">
                <a:solidFill>
                  <a:srgbClr val="F4CAB8"/>
                </a:solidFill>
                <a:latin typeface="Montserrat Medium" pitchFamily="34" charset="0"/>
                <a:ea typeface="Montserrat Medium" pitchFamily="34" charset="-122"/>
                <a:cs typeface="Montserrat Medium" pitchFamily="34" charset="-120"/>
              </a:rPr>
              <a:t>:</a:t>
            </a:r>
            <a:endParaRPr lang="en-US" sz="1650" dirty="0"/>
          </a:p>
        </p:txBody>
      </p:sp>
      <p:sp>
        <p:nvSpPr>
          <p:cNvPr id="6" name="Text 3"/>
          <p:cNvSpPr/>
          <p:nvPr/>
        </p:nvSpPr>
        <p:spPr>
          <a:xfrm>
            <a:off x="6235660" y="4692015"/>
            <a:ext cx="7645479" cy="342424"/>
          </a:xfrm>
          <a:prstGeom prst="rect">
            <a:avLst/>
          </a:prstGeom>
          <a:noFill/>
          <a:ln/>
        </p:spPr>
        <p:txBody>
          <a:bodyPr wrap="none" lIns="0" tIns="0" rIns="0" bIns="0" rtlCol="0" anchor="t"/>
          <a:lstStyle/>
          <a:p>
            <a:pPr marL="342900" indent="-342900" algn="l">
              <a:lnSpc>
                <a:spcPts val="2650"/>
              </a:lnSpc>
              <a:buSzPct val="100000"/>
              <a:buFont typeface="+mj-lt"/>
              <a:buAutoNum type="arabicPeriod"/>
            </a:pPr>
            <a:r>
              <a:rPr lang="en-US" sz="1650" dirty="0">
                <a:solidFill>
                  <a:srgbClr val="F4CAB8"/>
                </a:solidFill>
                <a:latin typeface="Montserrat Medium" pitchFamily="34" charset="0"/>
                <a:ea typeface="Montserrat Medium" pitchFamily="34" charset="-122"/>
                <a:cs typeface="Montserrat Medium" pitchFamily="34" charset="-120"/>
              </a:rPr>
              <a:t>MEGHANA R: 1BG23CS077</a:t>
            </a:r>
            <a:endParaRPr lang="en-US" sz="1650" dirty="0"/>
          </a:p>
        </p:txBody>
      </p:sp>
      <p:sp>
        <p:nvSpPr>
          <p:cNvPr id="7" name="Text 4"/>
          <p:cNvSpPr/>
          <p:nvPr/>
        </p:nvSpPr>
        <p:spPr>
          <a:xfrm>
            <a:off x="6235660" y="5109329"/>
            <a:ext cx="7645479" cy="342424"/>
          </a:xfrm>
          <a:prstGeom prst="rect">
            <a:avLst/>
          </a:prstGeom>
          <a:noFill/>
          <a:ln/>
        </p:spPr>
        <p:txBody>
          <a:bodyPr wrap="none" lIns="0" tIns="0" rIns="0" bIns="0" rtlCol="0" anchor="t"/>
          <a:lstStyle/>
          <a:p>
            <a:pPr marL="342900" indent="-342900" algn="l">
              <a:lnSpc>
                <a:spcPts val="2650"/>
              </a:lnSpc>
              <a:buSzPct val="100000"/>
              <a:buFont typeface="+mj-lt"/>
              <a:buAutoNum type="arabicPeriod" startAt="2"/>
            </a:pPr>
            <a:r>
              <a:rPr lang="en-US" sz="1650" dirty="0">
                <a:solidFill>
                  <a:srgbClr val="F4CAB8"/>
                </a:solidFill>
                <a:latin typeface="Montserrat Medium" pitchFamily="34" charset="0"/>
                <a:ea typeface="Montserrat Medium" pitchFamily="34" charset="-122"/>
                <a:cs typeface="Montserrat Medium" pitchFamily="34" charset="-120"/>
              </a:rPr>
              <a:t>MIDHUNRAJ N P: 1BG23CS078</a:t>
            </a:r>
            <a:endParaRPr lang="en-US" sz="1650" dirty="0"/>
          </a:p>
        </p:txBody>
      </p:sp>
      <p:sp>
        <p:nvSpPr>
          <p:cNvPr id="8" name="Text 5"/>
          <p:cNvSpPr/>
          <p:nvPr/>
        </p:nvSpPr>
        <p:spPr>
          <a:xfrm>
            <a:off x="6235660" y="5526643"/>
            <a:ext cx="7645479" cy="342424"/>
          </a:xfrm>
          <a:prstGeom prst="rect">
            <a:avLst/>
          </a:prstGeom>
          <a:noFill/>
          <a:ln/>
        </p:spPr>
        <p:txBody>
          <a:bodyPr wrap="none" lIns="0" tIns="0" rIns="0" bIns="0" rtlCol="0" anchor="t"/>
          <a:lstStyle/>
          <a:p>
            <a:pPr marL="342900" indent="-342900" algn="l">
              <a:lnSpc>
                <a:spcPts val="2650"/>
              </a:lnSpc>
              <a:buSzPct val="100000"/>
              <a:buFont typeface="+mj-lt"/>
              <a:buAutoNum type="arabicPeriod" startAt="3"/>
            </a:pPr>
            <a:r>
              <a:rPr lang="en-US" sz="1650" dirty="0">
                <a:solidFill>
                  <a:srgbClr val="F4CAB8"/>
                </a:solidFill>
                <a:latin typeface="Montserrat Medium" pitchFamily="34" charset="0"/>
                <a:ea typeface="Montserrat Medium" pitchFamily="34" charset="-122"/>
                <a:cs typeface="Montserrat Medium" pitchFamily="34" charset="-120"/>
              </a:rPr>
              <a:t>M. MONIKHA: 1BG23CS079</a:t>
            </a:r>
            <a:endParaRPr lang="en-US" sz="1650" dirty="0"/>
          </a:p>
        </p:txBody>
      </p:sp>
      <p:sp>
        <p:nvSpPr>
          <p:cNvPr id="9" name="Text 6"/>
          <p:cNvSpPr/>
          <p:nvPr/>
        </p:nvSpPr>
        <p:spPr>
          <a:xfrm>
            <a:off x="6235660" y="6109930"/>
            <a:ext cx="7645479" cy="342424"/>
          </a:xfrm>
          <a:prstGeom prst="rect">
            <a:avLst/>
          </a:prstGeom>
          <a:noFill/>
          <a:ln/>
        </p:spPr>
        <p:txBody>
          <a:bodyPr wrap="none" lIns="0" tIns="0" rIns="0" bIns="0" rtlCol="0" anchor="t"/>
          <a:lstStyle/>
          <a:p>
            <a:pPr marL="0" indent="0" algn="l">
              <a:lnSpc>
                <a:spcPts val="2650"/>
              </a:lnSpc>
              <a:buNone/>
            </a:pPr>
            <a:endParaRPr lang="en-US" sz="1650" dirty="0"/>
          </a:p>
        </p:txBody>
      </p:sp>
      <p:pic>
        <p:nvPicPr>
          <p:cNvPr id="10" name="Picture 9" descr="Screenshot (51).png"/>
          <p:cNvPicPr>
            <a:picLocks noChangeAspect="1"/>
          </p:cNvPicPr>
          <p:nvPr/>
        </p:nvPicPr>
        <p:blipFill>
          <a:blip r:embed="rId4"/>
          <a:srcRect l="56696" t="74243" r="17336" b="13095"/>
          <a:stretch>
            <a:fillRect/>
          </a:stretch>
        </p:blipFill>
        <p:spPr>
          <a:xfrm>
            <a:off x="10831285" y="7151914"/>
            <a:ext cx="3799115" cy="10419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60" y="2398990"/>
            <a:ext cx="5709404"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Project Objective:</a:t>
            </a:r>
            <a:endParaRPr lang="en-US" sz="4450" dirty="0"/>
          </a:p>
        </p:txBody>
      </p:sp>
      <p:sp>
        <p:nvSpPr>
          <p:cNvPr id="4" name="Text 1"/>
          <p:cNvSpPr/>
          <p:nvPr/>
        </p:nvSpPr>
        <p:spPr>
          <a:xfrm>
            <a:off x="749260" y="3433643"/>
            <a:ext cx="7645479" cy="2396966"/>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 objective of this </a:t>
            </a:r>
            <a:r>
              <a:rPr lang="en-US" sz="1650" dirty="0" smtClean="0">
                <a:solidFill>
                  <a:srgbClr val="F4CAB8"/>
                </a:solidFill>
                <a:latin typeface="Montserrat Medium" pitchFamily="34" charset="0"/>
                <a:ea typeface="Montserrat Medium" pitchFamily="34" charset="-122"/>
                <a:cs typeface="Montserrat Medium" pitchFamily="34" charset="-120"/>
              </a:rPr>
              <a:t>project is to develop an AI powered anomaly detection system using deep learning techniques to identify irregular patterns in ECG data. By leveraging autoencoders the system aims to support early diagnosis of cardiac conditions ,  reduce false positives and improve healthcare </a:t>
            </a:r>
            <a:r>
              <a:rPr lang="en-US" sz="1650" smtClean="0">
                <a:solidFill>
                  <a:srgbClr val="F4CAB8"/>
                </a:solidFill>
                <a:latin typeface="Montserrat Medium" pitchFamily="34" charset="0"/>
                <a:ea typeface="Montserrat Medium" pitchFamily="34" charset="-122"/>
                <a:cs typeface="Montserrat Medium" pitchFamily="34" charset="-120"/>
              </a:rPr>
              <a:t>monitoring efficiency.</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672"/>
          </a:xfrm>
          <a:prstGeom prst="rect">
            <a:avLst/>
          </a:prstGeom>
        </p:spPr>
      </p:pic>
      <p:pic>
        <p:nvPicPr>
          <p:cNvPr id="3" name="Image 1" descr="preencoded.png"/>
          <p:cNvPicPr>
            <a:picLocks noChangeAspect="1"/>
          </p:cNvPicPr>
          <p:nvPr/>
        </p:nvPicPr>
        <p:blipFill>
          <a:blip r:embed="rId4"/>
          <a:stretch>
            <a:fillRect/>
          </a:stretch>
        </p:blipFill>
        <p:spPr>
          <a:xfrm>
            <a:off x="7868364" y="555308"/>
            <a:ext cx="4379952" cy="6569869"/>
          </a:xfrm>
          <a:prstGeom prst="rect">
            <a:avLst/>
          </a:prstGeom>
        </p:spPr>
      </p:pic>
      <p:sp>
        <p:nvSpPr>
          <p:cNvPr id="4" name="Text 0"/>
          <p:cNvSpPr/>
          <p:nvPr/>
        </p:nvSpPr>
        <p:spPr>
          <a:xfrm>
            <a:off x="6193155" y="7352348"/>
            <a:ext cx="7730490" cy="323017"/>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5" name="Picture 4" descr="Screenshot (51).png"/>
          <p:cNvPicPr>
            <a:picLocks noChangeAspect="1"/>
          </p:cNvPicPr>
          <p:nvPr/>
        </p:nvPicPr>
        <p:blipFill>
          <a:blip r:embed="rId5"/>
          <a:srcRect l="56696" t="74243" r="17336" b="13095"/>
          <a:stretch>
            <a:fillRect/>
          </a:stretch>
        </p:blipFill>
        <p:spPr>
          <a:xfrm>
            <a:off x="10831285" y="7151914"/>
            <a:ext cx="3799115" cy="10419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1506" y="489109"/>
            <a:ext cx="4735830" cy="591979"/>
          </a:xfrm>
          <a:prstGeom prst="rect">
            <a:avLst/>
          </a:prstGeom>
          <a:noFill/>
          <a:ln/>
        </p:spPr>
        <p:txBody>
          <a:bodyPr wrap="none" lIns="0" tIns="0" rIns="0" bIns="0" rtlCol="0" anchor="t"/>
          <a:lstStyle/>
          <a:p>
            <a:pPr marL="0" indent="0" algn="l">
              <a:lnSpc>
                <a:spcPts val="4650"/>
              </a:lnSpc>
              <a:buNone/>
            </a:pPr>
            <a:r>
              <a:rPr lang="en-US" sz="3700" b="1" dirty="0">
                <a:solidFill>
                  <a:srgbClr val="FFB393"/>
                </a:solidFill>
                <a:latin typeface="Brygada 1918 Bold" pitchFamily="34" charset="0"/>
                <a:ea typeface="Brygada 1918 Bold" pitchFamily="34" charset="-122"/>
                <a:cs typeface="Brygada 1918 Bold" pitchFamily="34" charset="-120"/>
              </a:rPr>
              <a:t>Key Assumptions</a:t>
            </a:r>
            <a:endParaRPr lang="en-US" sz="3700" dirty="0"/>
          </a:p>
        </p:txBody>
      </p:sp>
      <p:pic>
        <p:nvPicPr>
          <p:cNvPr id="3" name="Image 0" descr="preencoded.png"/>
          <p:cNvPicPr>
            <a:picLocks noChangeAspect="1"/>
          </p:cNvPicPr>
          <p:nvPr/>
        </p:nvPicPr>
        <p:blipFill>
          <a:blip r:embed="rId3"/>
          <a:stretch>
            <a:fillRect/>
          </a:stretch>
        </p:blipFill>
        <p:spPr>
          <a:xfrm>
            <a:off x="621506" y="1347430"/>
            <a:ext cx="887968" cy="1065490"/>
          </a:xfrm>
          <a:prstGeom prst="rect">
            <a:avLst/>
          </a:prstGeom>
        </p:spPr>
      </p:pic>
      <p:sp>
        <p:nvSpPr>
          <p:cNvPr id="4" name="Text 1"/>
          <p:cNvSpPr/>
          <p:nvPr/>
        </p:nvSpPr>
        <p:spPr>
          <a:xfrm>
            <a:off x="1686997" y="1524953"/>
            <a:ext cx="12321897" cy="591979"/>
          </a:xfrm>
          <a:prstGeom prst="rect">
            <a:avLst/>
          </a:prstGeom>
          <a:noFill/>
          <a:ln/>
        </p:spPr>
        <p:txBody>
          <a:bodyPr wrap="square" lIns="0" tIns="0" rIns="0" bIns="0" rtlCol="0" anchor="t"/>
          <a:lstStyle/>
          <a:p>
            <a:pPr marL="0" indent="0" algn="l">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Normal ECG signals dominate the dataset and can be used to train the autoencoder without the need for labeled anomalies.</a:t>
            </a:r>
            <a:endParaRPr lang="en-US" sz="1850" dirty="0"/>
          </a:p>
        </p:txBody>
      </p:sp>
      <p:pic>
        <p:nvPicPr>
          <p:cNvPr id="5" name="Image 1" descr="preencoded.png"/>
          <p:cNvPicPr>
            <a:picLocks noChangeAspect="1"/>
          </p:cNvPicPr>
          <p:nvPr/>
        </p:nvPicPr>
        <p:blipFill>
          <a:blip r:embed="rId4"/>
          <a:stretch>
            <a:fillRect/>
          </a:stretch>
        </p:blipFill>
        <p:spPr>
          <a:xfrm>
            <a:off x="621506" y="2412921"/>
            <a:ext cx="887968" cy="1065490"/>
          </a:xfrm>
          <a:prstGeom prst="rect">
            <a:avLst/>
          </a:prstGeom>
        </p:spPr>
      </p:pic>
      <p:sp>
        <p:nvSpPr>
          <p:cNvPr id="6" name="Text 2"/>
          <p:cNvSpPr/>
          <p:nvPr/>
        </p:nvSpPr>
        <p:spPr>
          <a:xfrm>
            <a:off x="1686997" y="2590443"/>
            <a:ext cx="12321897" cy="591979"/>
          </a:xfrm>
          <a:prstGeom prst="rect">
            <a:avLst/>
          </a:prstGeom>
          <a:noFill/>
          <a:ln/>
        </p:spPr>
        <p:txBody>
          <a:bodyPr wrap="square" lIns="0" tIns="0" rIns="0" bIns="0" rtlCol="0" anchor="t"/>
          <a:lstStyle/>
          <a:p>
            <a:pPr marL="0" indent="0" algn="l">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Anomalies differ significantly in reconstruction error, making it possible to detect them using a threshold-based method</a:t>
            </a:r>
            <a:endParaRPr lang="en-US" sz="1850" dirty="0"/>
          </a:p>
        </p:txBody>
      </p:sp>
      <p:pic>
        <p:nvPicPr>
          <p:cNvPr id="7" name="Image 2" descr="preencoded.png"/>
          <p:cNvPicPr>
            <a:picLocks noChangeAspect="1"/>
          </p:cNvPicPr>
          <p:nvPr/>
        </p:nvPicPr>
        <p:blipFill>
          <a:blip r:embed="rId5"/>
          <a:stretch>
            <a:fillRect/>
          </a:stretch>
        </p:blipFill>
        <p:spPr>
          <a:xfrm>
            <a:off x="621506" y="3478411"/>
            <a:ext cx="887968" cy="1065490"/>
          </a:xfrm>
          <a:prstGeom prst="rect">
            <a:avLst/>
          </a:prstGeom>
        </p:spPr>
      </p:pic>
      <p:sp>
        <p:nvSpPr>
          <p:cNvPr id="8" name="Text 3"/>
          <p:cNvSpPr/>
          <p:nvPr/>
        </p:nvSpPr>
        <p:spPr>
          <a:xfrm>
            <a:off x="1686997" y="3655933"/>
            <a:ext cx="12321897" cy="607219"/>
          </a:xfrm>
          <a:prstGeom prst="rect">
            <a:avLst/>
          </a:prstGeom>
          <a:noFill/>
          <a:ln/>
        </p:spPr>
        <p:txBody>
          <a:bodyPr wrap="square" lIns="0" tIns="0" rIns="0" bIns="0" rtlCol="0" anchor="t"/>
          <a:lstStyle/>
          <a:p>
            <a:pPr marL="0" indent="0" algn="l">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Preprocessing techniques (e.g., normalization using </a:t>
            </a:r>
            <a:r>
              <a:rPr lang="en-US" sz="1850" b="1" dirty="0">
                <a:solidFill>
                  <a:srgbClr val="F4CAB8"/>
                </a:solidFill>
                <a:highlight>
                  <a:srgbClr val="4D1700"/>
                </a:highlight>
                <a:latin typeface="Consolas" pitchFamily="34" charset="0"/>
                <a:ea typeface="Consolas" pitchFamily="34" charset="-122"/>
                <a:cs typeface="Consolas" pitchFamily="34" charset="-120"/>
              </a:rPr>
              <a:t>StandardScaler</a:t>
            </a:r>
            <a:r>
              <a:rPr lang="en-US" sz="1850" b="1" dirty="0">
                <a:solidFill>
                  <a:srgbClr val="F4CAB8"/>
                </a:solidFill>
                <a:latin typeface="Brygada 1918 Bold" pitchFamily="34" charset="0"/>
                <a:ea typeface="Brygada 1918 Bold" pitchFamily="34" charset="-122"/>
                <a:cs typeface="Brygada 1918 Bold" pitchFamily="34" charset="-120"/>
              </a:rPr>
              <a:t>) are sufficient to standardize ECG patterns.</a:t>
            </a:r>
            <a:endParaRPr lang="en-US" sz="1850" dirty="0"/>
          </a:p>
        </p:txBody>
      </p:sp>
      <p:pic>
        <p:nvPicPr>
          <p:cNvPr id="9" name="Image 3" descr="preencoded.png"/>
          <p:cNvPicPr>
            <a:picLocks noChangeAspect="1"/>
          </p:cNvPicPr>
          <p:nvPr/>
        </p:nvPicPr>
        <p:blipFill>
          <a:blip r:embed="rId6"/>
          <a:stretch>
            <a:fillRect/>
          </a:stretch>
        </p:blipFill>
        <p:spPr>
          <a:xfrm>
            <a:off x="621506" y="4543901"/>
            <a:ext cx="887968" cy="1065490"/>
          </a:xfrm>
          <a:prstGeom prst="rect">
            <a:avLst/>
          </a:prstGeom>
        </p:spPr>
      </p:pic>
      <p:sp>
        <p:nvSpPr>
          <p:cNvPr id="10" name="Text 4"/>
          <p:cNvSpPr/>
          <p:nvPr/>
        </p:nvSpPr>
        <p:spPr>
          <a:xfrm>
            <a:off x="1686997" y="4721423"/>
            <a:ext cx="11968163" cy="295989"/>
          </a:xfrm>
          <a:prstGeom prst="rect">
            <a:avLst/>
          </a:prstGeom>
          <a:noFill/>
          <a:ln/>
        </p:spPr>
        <p:txBody>
          <a:bodyPr wrap="none" lIns="0" tIns="0" rIns="0" bIns="0" rtlCol="0" anchor="t"/>
          <a:lstStyle/>
          <a:p>
            <a:pPr marL="0" indent="0" algn="l">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The Autoencoder can generalize to unseen normal ECG signals and only fail to reconstruct abnormal ones</a:t>
            </a:r>
            <a:endParaRPr lang="en-US" sz="1850" dirty="0"/>
          </a:p>
        </p:txBody>
      </p:sp>
      <p:pic>
        <p:nvPicPr>
          <p:cNvPr id="11" name="Image 4" descr="preencoded.png"/>
          <p:cNvPicPr>
            <a:picLocks noChangeAspect="1"/>
          </p:cNvPicPr>
          <p:nvPr/>
        </p:nvPicPr>
        <p:blipFill>
          <a:blip r:embed="rId7"/>
          <a:stretch>
            <a:fillRect/>
          </a:stretch>
        </p:blipFill>
        <p:spPr>
          <a:xfrm>
            <a:off x="621506" y="5609392"/>
            <a:ext cx="887968" cy="1065490"/>
          </a:xfrm>
          <a:prstGeom prst="rect">
            <a:avLst/>
          </a:prstGeom>
        </p:spPr>
      </p:pic>
      <p:sp>
        <p:nvSpPr>
          <p:cNvPr id="12" name="Text 5"/>
          <p:cNvSpPr/>
          <p:nvPr/>
        </p:nvSpPr>
        <p:spPr>
          <a:xfrm>
            <a:off x="1686997" y="5786914"/>
            <a:ext cx="8800505" cy="295989"/>
          </a:xfrm>
          <a:prstGeom prst="rect">
            <a:avLst/>
          </a:prstGeom>
          <a:noFill/>
          <a:ln/>
        </p:spPr>
        <p:txBody>
          <a:bodyPr wrap="none" lIns="0" tIns="0" rIns="0" bIns="0" rtlCol="0" anchor="t"/>
          <a:lstStyle/>
          <a:p>
            <a:pPr marL="0" indent="0" algn="l">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No external noise or artifacts in ECG signals significantly distort the patterns.</a:t>
            </a:r>
            <a:endParaRPr lang="en-US" sz="1850" dirty="0"/>
          </a:p>
        </p:txBody>
      </p:sp>
      <p:pic>
        <p:nvPicPr>
          <p:cNvPr id="13" name="Image 5" descr="preencoded.png"/>
          <p:cNvPicPr>
            <a:picLocks noChangeAspect="1"/>
          </p:cNvPicPr>
          <p:nvPr/>
        </p:nvPicPr>
        <p:blipFill>
          <a:blip r:embed="rId8"/>
          <a:stretch>
            <a:fillRect/>
          </a:stretch>
        </p:blipFill>
        <p:spPr>
          <a:xfrm>
            <a:off x="621506" y="6674882"/>
            <a:ext cx="887968" cy="1065490"/>
          </a:xfrm>
          <a:prstGeom prst="rect">
            <a:avLst/>
          </a:prstGeom>
        </p:spPr>
      </p:pic>
      <p:sp>
        <p:nvSpPr>
          <p:cNvPr id="14" name="Text 6"/>
          <p:cNvSpPr/>
          <p:nvPr/>
        </p:nvSpPr>
        <p:spPr>
          <a:xfrm>
            <a:off x="1686997" y="6852404"/>
            <a:ext cx="10442734" cy="295989"/>
          </a:xfrm>
          <a:prstGeom prst="rect">
            <a:avLst/>
          </a:prstGeom>
          <a:noFill/>
          <a:ln/>
        </p:spPr>
        <p:txBody>
          <a:bodyPr wrap="none" lIns="0" tIns="0" rIns="0" bIns="0" rtlCol="0" anchor="t"/>
          <a:lstStyle/>
          <a:p>
            <a:pPr marL="0" indent="0" algn="l">
              <a:lnSpc>
                <a:spcPts val="2300"/>
              </a:lnSpc>
              <a:buNone/>
            </a:pPr>
            <a:r>
              <a:rPr lang="en-US" sz="1850" b="1" dirty="0">
                <a:solidFill>
                  <a:srgbClr val="F4CAB8"/>
                </a:solidFill>
                <a:latin typeface="Brygada 1918 Bold" pitchFamily="34" charset="0"/>
                <a:ea typeface="Brygada 1918 Bold" pitchFamily="34" charset="-122"/>
                <a:cs typeface="Brygada 1918 Bold" pitchFamily="34" charset="-120"/>
              </a:rPr>
              <a:t>Test and training sets come from the same distribution, ensuring consistent model behavior</a:t>
            </a:r>
            <a:endParaRPr lang="en-US" sz="1850" dirty="0"/>
          </a:p>
        </p:txBody>
      </p:sp>
      <p:pic>
        <p:nvPicPr>
          <p:cNvPr id="15" name="Picture 14" descr="Screenshot (51).png"/>
          <p:cNvPicPr>
            <a:picLocks noChangeAspect="1"/>
          </p:cNvPicPr>
          <p:nvPr/>
        </p:nvPicPr>
        <p:blipFill>
          <a:blip r:embed="rId9"/>
          <a:srcRect l="56696" t="74243" r="17336" b="13095"/>
          <a:stretch>
            <a:fillRect/>
          </a:stretch>
        </p:blipFill>
        <p:spPr>
          <a:xfrm>
            <a:off x="10831285" y="7151914"/>
            <a:ext cx="3799115" cy="10419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2933" y="473750"/>
            <a:ext cx="6718816" cy="574238"/>
          </a:xfrm>
          <a:prstGeom prst="rect">
            <a:avLst/>
          </a:prstGeom>
          <a:noFill/>
          <a:ln/>
        </p:spPr>
        <p:txBody>
          <a:bodyPr wrap="none" lIns="0" tIns="0" rIns="0" bIns="0" rtlCol="0" anchor="t"/>
          <a:lstStyle/>
          <a:p>
            <a:pPr marL="0" indent="0" algn="l">
              <a:lnSpc>
                <a:spcPts val="4500"/>
              </a:lnSpc>
              <a:buNone/>
            </a:pPr>
            <a:r>
              <a:rPr lang="en-US" sz="3600" b="1" dirty="0">
                <a:solidFill>
                  <a:srgbClr val="FFB393"/>
                </a:solidFill>
                <a:latin typeface="Brygada 1918 Bold" pitchFamily="34" charset="0"/>
                <a:ea typeface="Brygada 1918 Bold" pitchFamily="34" charset="-122"/>
                <a:cs typeface="Brygada 1918 Bold" pitchFamily="34" charset="-120"/>
              </a:rPr>
              <a:t>Model Evaluation and Analysis</a:t>
            </a:r>
            <a:endParaRPr lang="en-US" sz="3600" dirty="0"/>
          </a:p>
        </p:txBody>
      </p:sp>
      <p:pic>
        <p:nvPicPr>
          <p:cNvPr id="3" name="Image 0" descr="preencoded.png"/>
          <p:cNvPicPr>
            <a:picLocks noChangeAspect="1"/>
          </p:cNvPicPr>
          <p:nvPr/>
        </p:nvPicPr>
        <p:blipFill>
          <a:blip r:embed="rId3"/>
          <a:stretch>
            <a:fillRect/>
          </a:stretch>
        </p:blipFill>
        <p:spPr>
          <a:xfrm>
            <a:off x="602933" y="1392555"/>
            <a:ext cx="10567630" cy="5620107"/>
          </a:xfrm>
          <a:prstGeom prst="rect">
            <a:avLst/>
          </a:prstGeom>
        </p:spPr>
      </p:pic>
      <p:sp>
        <p:nvSpPr>
          <p:cNvPr id="4" name="Text 1"/>
          <p:cNvSpPr/>
          <p:nvPr/>
        </p:nvSpPr>
        <p:spPr>
          <a:xfrm>
            <a:off x="602933" y="7206496"/>
            <a:ext cx="13424535" cy="551259"/>
          </a:xfrm>
          <a:prstGeom prst="rect">
            <a:avLst/>
          </a:prstGeom>
          <a:noFill/>
          <a:ln/>
        </p:spPr>
        <p:txBody>
          <a:bodyPr wrap="square" lIns="0" tIns="0" rIns="0" bIns="0" rtlCol="0" anchor="t"/>
          <a:lstStyle/>
          <a:p>
            <a:pPr marL="0" indent="0" algn="ctr">
              <a:lnSpc>
                <a:spcPts val="2150"/>
              </a:lnSpc>
              <a:buNone/>
            </a:pPr>
            <a:r>
              <a:rPr lang="en-US" sz="1350" dirty="0">
                <a:solidFill>
                  <a:srgbClr val="F4CAB8"/>
                </a:solidFill>
                <a:latin typeface="Montserrat Medium" pitchFamily="34" charset="0"/>
                <a:ea typeface="Montserrat Medium" pitchFamily="34" charset="-122"/>
                <a:cs typeface="Montserrat Medium" pitchFamily="34" charset="-120"/>
              </a:rPr>
              <a:t>This plot visualizes the distribution of </a:t>
            </a:r>
            <a:r>
              <a:rPr lang="en-US" sz="1350" b="1" dirty="0">
                <a:solidFill>
                  <a:srgbClr val="F4CAB8"/>
                </a:solidFill>
                <a:latin typeface="Montserrat Medium" pitchFamily="34" charset="0"/>
                <a:ea typeface="Montserrat Medium" pitchFamily="34" charset="-122"/>
                <a:cs typeface="Montserrat Medium" pitchFamily="34" charset="-120"/>
              </a:rPr>
              <a:t>reconstruction errors</a:t>
            </a:r>
            <a:r>
              <a:rPr lang="en-US" sz="1350" dirty="0">
                <a:solidFill>
                  <a:srgbClr val="F4CAB8"/>
                </a:solidFill>
                <a:latin typeface="Montserrat Medium" pitchFamily="34" charset="0"/>
                <a:ea typeface="Montserrat Medium" pitchFamily="34" charset="-122"/>
                <a:cs typeface="Montserrat Medium" pitchFamily="34" charset="-120"/>
              </a:rPr>
              <a:t> produced by the autoencoder on the test dataset. The </a:t>
            </a:r>
            <a:r>
              <a:rPr lang="en-US" sz="1350" b="1" dirty="0">
                <a:solidFill>
                  <a:srgbClr val="F4CAB8"/>
                </a:solidFill>
                <a:latin typeface="Montserrat Medium" pitchFamily="34" charset="0"/>
                <a:ea typeface="Montserrat Medium" pitchFamily="34" charset="-122"/>
                <a:cs typeface="Montserrat Medium" pitchFamily="34" charset="-120"/>
              </a:rPr>
              <a:t>X-axis</a:t>
            </a:r>
            <a:r>
              <a:rPr lang="en-US" sz="1350" dirty="0">
                <a:solidFill>
                  <a:srgbClr val="F4CAB8"/>
                </a:solidFill>
                <a:latin typeface="Montserrat Medium" pitchFamily="34" charset="0"/>
                <a:ea typeface="Montserrat Medium" pitchFamily="34" charset="-122"/>
                <a:cs typeface="Montserrat Medium" pitchFamily="34" charset="-120"/>
              </a:rPr>
              <a:t> represents the magnitude of reconstruction error for each ECG signal, and the </a:t>
            </a:r>
            <a:r>
              <a:rPr lang="en-US" sz="1350" b="1" dirty="0">
                <a:solidFill>
                  <a:srgbClr val="F4CAB8"/>
                </a:solidFill>
                <a:latin typeface="Montserrat Medium" pitchFamily="34" charset="0"/>
                <a:ea typeface="Montserrat Medium" pitchFamily="34" charset="-122"/>
                <a:cs typeface="Montserrat Medium" pitchFamily="34" charset="-120"/>
              </a:rPr>
              <a:t>Y-axis</a:t>
            </a:r>
            <a:r>
              <a:rPr lang="en-US" sz="1350" dirty="0">
                <a:solidFill>
                  <a:srgbClr val="F4CAB8"/>
                </a:solidFill>
                <a:latin typeface="Montserrat Medium" pitchFamily="34" charset="0"/>
                <a:ea typeface="Montserrat Medium" pitchFamily="34" charset="-122"/>
                <a:cs typeface="Montserrat Medium" pitchFamily="34" charset="-120"/>
              </a:rPr>
              <a:t> shows the number of instances (frequency) with that specific error.</a:t>
            </a:r>
            <a:endParaRPr lang="en-US" sz="1350" dirty="0"/>
          </a:p>
        </p:txBody>
      </p:sp>
      <p:pic>
        <p:nvPicPr>
          <p:cNvPr id="5" name="Picture 4" descr="Screenshot (51).png"/>
          <p:cNvPicPr>
            <a:picLocks noChangeAspect="1"/>
          </p:cNvPicPr>
          <p:nvPr/>
        </p:nvPicPr>
        <p:blipFill>
          <a:blip r:embed="rId4"/>
          <a:srcRect l="56696" t="74243" r="17336" b="13095"/>
          <a:stretch>
            <a:fillRect/>
          </a:stretch>
        </p:blipFill>
        <p:spPr>
          <a:xfrm>
            <a:off x="12823371" y="7698283"/>
            <a:ext cx="1807028" cy="4956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9260" y="1524953"/>
            <a:ext cx="8871823"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Project Summary and Outcomes</a:t>
            </a:r>
            <a:endParaRPr lang="en-US" sz="4450" dirty="0"/>
          </a:p>
        </p:txBody>
      </p:sp>
      <p:sp>
        <p:nvSpPr>
          <p:cNvPr id="3" name="Text 1"/>
          <p:cNvSpPr/>
          <p:nvPr/>
        </p:nvSpPr>
        <p:spPr>
          <a:xfrm>
            <a:off x="749260" y="2666643"/>
            <a:ext cx="13131879"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This project aimed to detect anomalies in ECG signals using an unsupervised deep learning approach. An autoencoder model was trained exclusively on normal ECG patterns to learn typical signal behavior. The model then evaluated new signals based on their reconstruction error, flagging those with high error as anomalies.</a:t>
            </a:r>
            <a:endParaRPr lang="en-US" sz="1650" dirty="0"/>
          </a:p>
        </p:txBody>
      </p:sp>
      <p:sp>
        <p:nvSpPr>
          <p:cNvPr id="4" name="Text 2"/>
          <p:cNvSpPr/>
          <p:nvPr/>
        </p:nvSpPr>
        <p:spPr>
          <a:xfrm>
            <a:off x="749260" y="4015026"/>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Key Outcomes:</a:t>
            </a:r>
            <a:endParaRPr lang="en-US" sz="2200" dirty="0"/>
          </a:p>
        </p:txBody>
      </p:sp>
      <p:sp>
        <p:nvSpPr>
          <p:cNvPr id="5" name="Text 3"/>
          <p:cNvSpPr/>
          <p:nvPr/>
        </p:nvSpPr>
        <p:spPr>
          <a:xfrm>
            <a:off x="749260" y="4692968"/>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Successfully implemented and trained an autoencoder on the ECG5000 dataset.</a:t>
            </a:r>
            <a:endParaRPr lang="en-US" sz="1650" dirty="0"/>
          </a:p>
        </p:txBody>
      </p:sp>
      <p:sp>
        <p:nvSpPr>
          <p:cNvPr id="6" name="Text 4"/>
          <p:cNvSpPr/>
          <p:nvPr/>
        </p:nvSpPr>
        <p:spPr>
          <a:xfrm>
            <a:off x="749260" y="5110282"/>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Achieved high accuracy in distinguishing normal and abnormal ECG signals.</a:t>
            </a:r>
            <a:endParaRPr lang="en-US" sz="1650" dirty="0"/>
          </a:p>
        </p:txBody>
      </p:sp>
      <p:sp>
        <p:nvSpPr>
          <p:cNvPr id="7" name="Text 5"/>
          <p:cNvSpPr/>
          <p:nvPr/>
        </p:nvSpPr>
        <p:spPr>
          <a:xfrm>
            <a:off x="749260" y="5527596"/>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Developed a threshold-based classification strategy using reconstruction error.</a:t>
            </a:r>
            <a:endParaRPr lang="en-US" sz="1650" dirty="0"/>
          </a:p>
        </p:txBody>
      </p:sp>
      <p:sp>
        <p:nvSpPr>
          <p:cNvPr id="8" name="Text 6"/>
          <p:cNvSpPr/>
          <p:nvPr/>
        </p:nvSpPr>
        <p:spPr>
          <a:xfrm>
            <a:off x="749260" y="5944910"/>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Visualized results using reconstruction error plots, confusion matrix, and classification metrics.</a:t>
            </a:r>
            <a:endParaRPr lang="en-US" sz="1650" dirty="0"/>
          </a:p>
        </p:txBody>
      </p:sp>
      <p:sp>
        <p:nvSpPr>
          <p:cNvPr id="9" name="Text 7"/>
          <p:cNvSpPr/>
          <p:nvPr/>
        </p:nvSpPr>
        <p:spPr>
          <a:xfrm>
            <a:off x="749260" y="6362224"/>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Saved the trained model and scaler for future deployment in a web-based diagnostic interface</a:t>
            </a:r>
            <a:endParaRPr lang="en-US" sz="1650" dirty="0"/>
          </a:p>
        </p:txBody>
      </p:sp>
      <p:pic>
        <p:nvPicPr>
          <p:cNvPr id="10" name="Picture 9" descr="Screenshot (51).png"/>
          <p:cNvPicPr>
            <a:picLocks noChangeAspect="1"/>
          </p:cNvPicPr>
          <p:nvPr/>
        </p:nvPicPr>
        <p:blipFill>
          <a:blip r:embed="rId3"/>
          <a:srcRect l="56696" t="74243" r="17336" b="13095"/>
          <a:stretch>
            <a:fillRect/>
          </a:stretch>
        </p:blipFill>
        <p:spPr>
          <a:xfrm>
            <a:off x="10831285" y="7151914"/>
            <a:ext cx="3799115" cy="10419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9490" y="686991"/>
            <a:ext cx="7785021" cy="1294209"/>
          </a:xfrm>
          <a:prstGeom prst="rect">
            <a:avLst/>
          </a:prstGeom>
          <a:noFill/>
          <a:ln/>
        </p:spPr>
        <p:txBody>
          <a:bodyPr wrap="square" lIns="0" tIns="0" rIns="0" bIns="0" rtlCol="0" anchor="t"/>
          <a:lstStyle/>
          <a:p>
            <a:pPr marL="0" indent="0" algn="l">
              <a:lnSpc>
                <a:spcPts val="5050"/>
              </a:lnSpc>
              <a:buNone/>
            </a:pPr>
            <a:r>
              <a:rPr lang="en-US" sz="4050" b="1" dirty="0">
                <a:solidFill>
                  <a:srgbClr val="FFB393"/>
                </a:solidFill>
                <a:latin typeface="Brygada 1918 Bold" pitchFamily="34" charset="0"/>
                <a:ea typeface="Brygada 1918 Bold" pitchFamily="34" charset="-122"/>
                <a:cs typeface="Brygada 1918 Bold" pitchFamily="34" charset="-120"/>
              </a:rPr>
              <a:t>Future Improvements and Extensions</a:t>
            </a:r>
            <a:endParaRPr lang="en-US" sz="4050" dirty="0"/>
          </a:p>
        </p:txBody>
      </p:sp>
      <p:sp>
        <p:nvSpPr>
          <p:cNvPr id="4" name="Text 1"/>
          <p:cNvSpPr/>
          <p:nvPr/>
        </p:nvSpPr>
        <p:spPr>
          <a:xfrm>
            <a:off x="679490" y="2272308"/>
            <a:ext cx="7785021" cy="310634"/>
          </a:xfrm>
          <a:prstGeom prst="rect">
            <a:avLst/>
          </a:prstGeom>
          <a:noFill/>
          <a:ln/>
        </p:spPr>
        <p:txBody>
          <a:bodyPr wrap="none" lIns="0" tIns="0" rIns="0" bIns="0" rtlCol="0" anchor="t"/>
          <a:lstStyle/>
          <a:p>
            <a:pPr marL="342900" indent="-342900" algn="l">
              <a:lnSpc>
                <a:spcPts val="2400"/>
              </a:lnSpc>
              <a:buSzPct val="100000"/>
              <a:buFont typeface="+mj-lt"/>
              <a:buAutoNum type="arabicPeriod"/>
            </a:pPr>
            <a:r>
              <a:rPr lang="en-US" sz="1500" b="1" dirty="0">
                <a:solidFill>
                  <a:srgbClr val="F4CAB8"/>
                </a:solidFill>
                <a:latin typeface="Montserrat Medium" pitchFamily="34" charset="0"/>
                <a:ea typeface="Montserrat Medium" pitchFamily="34" charset="-122"/>
                <a:cs typeface="Montserrat Medium" pitchFamily="34" charset="-120"/>
              </a:rPr>
              <a:t>Incorporate Labeled Anomalies</a:t>
            </a:r>
            <a:endParaRPr lang="en-US" sz="1500" dirty="0"/>
          </a:p>
        </p:txBody>
      </p:sp>
      <p:sp>
        <p:nvSpPr>
          <p:cNvPr id="5" name="Text 2"/>
          <p:cNvSpPr/>
          <p:nvPr/>
        </p:nvSpPr>
        <p:spPr>
          <a:xfrm>
            <a:off x="679490" y="2650808"/>
            <a:ext cx="7785021" cy="621268"/>
          </a:xfrm>
          <a:prstGeom prst="rect">
            <a:avLst/>
          </a:prstGeom>
          <a:noFill/>
          <a:ln/>
        </p:spPr>
        <p:txBody>
          <a:bodyPr wrap="square" lIns="0" tIns="0" rIns="0" bIns="0" rtlCol="0" anchor="t"/>
          <a:lstStyle/>
          <a:p>
            <a:pPr marL="685800" lvl="1" indent="-342900" algn="l">
              <a:lnSpc>
                <a:spcPts val="2400"/>
              </a:lnSpc>
              <a:buSzPct val="100000"/>
              <a:buChar char="•"/>
            </a:pPr>
            <a:r>
              <a:rPr lang="en-US" sz="1500" dirty="0">
                <a:solidFill>
                  <a:srgbClr val="F4CAB8"/>
                </a:solidFill>
                <a:latin typeface="Montserrat Medium" pitchFamily="34" charset="0"/>
                <a:ea typeface="Montserrat Medium" pitchFamily="34" charset="-122"/>
                <a:cs typeface="Montserrat Medium" pitchFamily="34" charset="-120"/>
              </a:rPr>
              <a:t>Fine-tune the model using semi-supervised or supervised approaches for better classification of specific arrhythmias.</a:t>
            </a:r>
            <a:endParaRPr lang="en-US" sz="1500" dirty="0"/>
          </a:p>
        </p:txBody>
      </p:sp>
      <p:sp>
        <p:nvSpPr>
          <p:cNvPr id="6" name="Text 3"/>
          <p:cNvSpPr/>
          <p:nvPr/>
        </p:nvSpPr>
        <p:spPr>
          <a:xfrm>
            <a:off x="679490" y="3339941"/>
            <a:ext cx="7785021" cy="310634"/>
          </a:xfrm>
          <a:prstGeom prst="rect">
            <a:avLst/>
          </a:prstGeom>
          <a:noFill/>
          <a:ln/>
        </p:spPr>
        <p:txBody>
          <a:bodyPr wrap="none" lIns="0" tIns="0" rIns="0" bIns="0" rtlCol="0" anchor="t"/>
          <a:lstStyle/>
          <a:p>
            <a:pPr marL="342900" indent="-342900" algn="l">
              <a:lnSpc>
                <a:spcPts val="2400"/>
              </a:lnSpc>
              <a:buSzPct val="100000"/>
              <a:buFont typeface="+mj-lt"/>
              <a:buAutoNum type="arabicPeriod" startAt="2"/>
            </a:pPr>
            <a:r>
              <a:rPr lang="en-US" sz="1500" b="1" dirty="0">
                <a:solidFill>
                  <a:srgbClr val="F4CAB8"/>
                </a:solidFill>
                <a:latin typeface="Montserrat Medium" pitchFamily="34" charset="0"/>
                <a:ea typeface="Montserrat Medium" pitchFamily="34" charset="-122"/>
                <a:cs typeface="Montserrat Medium" pitchFamily="34" charset="-120"/>
              </a:rPr>
              <a:t>Use Advanced Models</a:t>
            </a:r>
            <a:endParaRPr lang="en-US" sz="1500" dirty="0"/>
          </a:p>
        </p:txBody>
      </p:sp>
      <p:sp>
        <p:nvSpPr>
          <p:cNvPr id="7" name="Text 4"/>
          <p:cNvSpPr/>
          <p:nvPr/>
        </p:nvSpPr>
        <p:spPr>
          <a:xfrm>
            <a:off x="679490" y="3718441"/>
            <a:ext cx="7785021" cy="621268"/>
          </a:xfrm>
          <a:prstGeom prst="rect">
            <a:avLst/>
          </a:prstGeom>
          <a:noFill/>
          <a:ln/>
        </p:spPr>
        <p:txBody>
          <a:bodyPr wrap="square" lIns="0" tIns="0" rIns="0" bIns="0" rtlCol="0" anchor="t"/>
          <a:lstStyle/>
          <a:p>
            <a:pPr marL="685800" lvl="1" indent="-342900" algn="l">
              <a:lnSpc>
                <a:spcPts val="2400"/>
              </a:lnSpc>
              <a:buSzPct val="100000"/>
              <a:buChar char="•"/>
            </a:pPr>
            <a:r>
              <a:rPr lang="en-US" sz="1500" dirty="0">
                <a:solidFill>
                  <a:srgbClr val="F4CAB8"/>
                </a:solidFill>
                <a:latin typeface="Montserrat Medium" pitchFamily="34" charset="0"/>
                <a:ea typeface="Montserrat Medium" pitchFamily="34" charset="-122"/>
                <a:cs typeface="Montserrat Medium" pitchFamily="34" charset="-120"/>
              </a:rPr>
              <a:t>Replace the basic autoencoder with </a:t>
            </a:r>
            <a:r>
              <a:rPr lang="en-US" sz="1500" b="1" dirty="0">
                <a:solidFill>
                  <a:srgbClr val="F4CAB8"/>
                </a:solidFill>
                <a:latin typeface="Montserrat Medium" pitchFamily="34" charset="0"/>
                <a:ea typeface="Montserrat Medium" pitchFamily="34" charset="-122"/>
                <a:cs typeface="Montserrat Medium" pitchFamily="34" charset="-120"/>
              </a:rPr>
              <a:t>Variational Autoencoders (VAEs)</a:t>
            </a:r>
            <a:r>
              <a:rPr lang="en-US" sz="1500" dirty="0">
                <a:solidFill>
                  <a:srgbClr val="F4CAB8"/>
                </a:solidFill>
                <a:latin typeface="Montserrat Medium" pitchFamily="34" charset="0"/>
                <a:ea typeface="Montserrat Medium" pitchFamily="34" charset="-122"/>
                <a:cs typeface="Montserrat Medium" pitchFamily="34" charset="-120"/>
              </a:rPr>
              <a:t> or </a:t>
            </a:r>
            <a:r>
              <a:rPr lang="en-US" sz="1500" b="1" dirty="0">
                <a:solidFill>
                  <a:srgbClr val="F4CAB8"/>
                </a:solidFill>
                <a:latin typeface="Montserrat Medium" pitchFamily="34" charset="0"/>
                <a:ea typeface="Montserrat Medium" pitchFamily="34" charset="-122"/>
                <a:cs typeface="Montserrat Medium" pitchFamily="34" charset="-120"/>
              </a:rPr>
              <a:t>LSTM-based Autoencoders</a:t>
            </a:r>
            <a:r>
              <a:rPr lang="en-US" sz="1500" dirty="0">
                <a:solidFill>
                  <a:srgbClr val="F4CAB8"/>
                </a:solidFill>
                <a:latin typeface="Montserrat Medium" pitchFamily="34" charset="0"/>
                <a:ea typeface="Montserrat Medium" pitchFamily="34" charset="-122"/>
                <a:cs typeface="Montserrat Medium" pitchFamily="34" charset="-120"/>
              </a:rPr>
              <a:t> to better capture temporal ECG patterns.</a:t>
            </a:r>
            <a:endParaRPr lang="en-US" sz="1500" dirty="0"/>
          </a:p>
        </p:txBody>
      </p:sp>
      <p:sp>
        <p:nvSpPr>
          <p:cNvPr id="8" name="Text 5"/>
          <p:cNvSpPr/>
          <p:nvPr/>
        </p:nvSpPr>
        <p:spPr>
          <a:xfrm>
            <a:off x="679490" y="4407575"/>
            <a:ext cx="7785021" cy="310634"/>
          </a:xfrm>
          <a:prstGeom prst="rect">
            <a:avLst/>
          </a:prstGeom>
          <a:noFill/>
          <a:ln/>
        </p:spPr>
        <p:txBody>
          <a:bodyPr wrap="none" lIns="0" tIns="0" rIns="0" bIns="0" rtlCol="0" anchor="t"/>
          <a:lstStyle/>
          <a:p>
            <a:pPr marL="342900" indent="-342900" algn="l">
              <a:lnSpc>
                <a:spcPts val="2400"/>
              </a:lnSpc>
              <a:buSzPct val="100000"/>
              <a:buFont typeface="+mj-lt"/>
              <a:buAutoNum type="arabicPeriod" startAt="3"/>
            </a:pPr>
            <a:r>
              <a:rPr lang="en-US" sz="1500" b="1" dirty="0">
                <a:solidFill>
                  <a:srgbClr val="F4CAB8"/>
                </a:solidFill>
                <a:latin typeface="Montserrat Medium" pitchFamily="34" charset="0"/>
                <a:ea typeface="Montserrat Medium" pitchFamily="34" charset="-122"/>
                <a:cs typeface="Montserrat Medium" pitchFamily="34" charset="-120"/>
              </a:rPr>
              <a:t>Real-Time Monitoring System</a:t>
            </a:r>
            <a:endParaRPr lang="en-US" sz="1500" dirty="0"/>
          </a:p>
        </p:txBody>
      </p:sp>
      <p:sp>
        <p:nvSpPr>
          <p:cNvPr id="9" name="Text 6"/>
          <p:cNvSpPr/>
          <p:nvPr/>
        </p:nvSpPr>
        <p:spPr>
          <a:xfrm>
            <a:off x="679490" y="4786074"/>
            <a:ext cx="7785021" cy="621268"/>
          </a:xfrm>
          <a:prstGeom prst="rect">
            <a:avLst/>
          </a:prstGeom>
          <a:noFill/>
          <a:ln/>
        </p:spPr>
        <p:txBody>
          <a:bodyPr wrap="square" lIns="0" tIns="0" rIns="0" bIns="0" rtlCol="0" anchor="t"/>
          <a:lstStyle/>
          <a:p>
            <a:pPr marL="685800" lvl="1" indent="-342900" algn="l">
              <a:lnSpc>
                <a:spcPts val="2400"/>
              </a:lnSpc>
              <a:buSzPct val="100000"/>
              <a:buChar char="•"/>
            </a:pPr>
            <a:r>
              <a:rPr lang="en-US" sz="1500" dirty="0">
                <a:solidFill>
                  <a:srgbClr val="F4CAB8"/>
                </a:solidFill>
                <a:latin typeface="Montserrat Medium" pitchFamily="34" charset="0"/>
                <a:ea typeface="Montserrat Medium" pitchFamily="34" charset="-122"/>
                <a:cs typeface="Montserrat Medium" pitchFamily="34" charset="-120"/>
              </a:rPr>
              <a:t>Deploy the model into a </a:t>
            </a:r>
            <a:r>
              <a:rPr lang="en-US" sz="1500" b="1" dirty="0">
                <a:solidFill>
                  <a:srgbClr val="F4CAB8"/>
                </a:solidFill>
                <a:latin typeface="Montserrat Medium" pitchFamily="34" charset="0"/>
                <a:ea typeface="Montserrat Medium" pitchFamily="34" charset="-122"/>
                <a:cs typeface="Montserrat Medium" pitchFamily="34" charset="-120"/>
              </a:rPr>
              <a:t>live dashboard</a:t>
            </a:r>
            <a:r>
              <a:rPr lang="en-US" sz="1500" dirty="0">
                <a:solidFill>
                  <a:srgbClr val="F4CAB8"/>
                </a:solidFill>
                <a:latin typeface="Montserrat Medium" pitchFamily="34" charset="0"/>
                <a:ea typeface="Montserrat Medium" pitchFamily="34" charset="-122"/>
                <a:cs typeface="Montserrat Medium" pitchFamily="34" charset="-120"/>
              </a:rPr>
              <a:t> using Streamlit or Flask to continuously monitor patient ECG data.</a:t>
            </a:r>
            <a:endParaRPr lang="en-US" sz="1500" dirty="0"/>
          </a:p>
        </p:txBody>
      </p:sp>
      <p:sp>
        <p:nvSpPr>
          <p:cNvPr id="10" name="Text 7"/>
          <p:cNvSpPr/>
          <p:nvPr/>
        </p:nvSpPr>
        <p:spPr>
          <a:xfrm>
            <a:off x="679490" y="5475208"/>
            <a:ext cx="7785021" cy="310634"/>
          </a:xfrm>
          <a:prstGeom prst="rect">
            <a:avLst/>
          </a:prstGeom>
          <a:noFill/>
          <a:ln/>
        </p:spPr>
        <p:txBody>
          <a:bodyPr wrap="none" lIns="0" tIns="0" rIns="0" bIns="0" rtlCol="0" anchor="t"/>
          <a:lstStyle/>
          <a:p>
            <a:pPr marL="342900" indent="-342900" algn="l">
              <a:lnSpc>
                <a:spcPts val="2400"/>
              </a:lnSpc>
              <a:buSzPct val="100000"/>
              <a:buFont typeface="+mj-lt"/>
              <a:buAutoNum type="arabicPeriod" startAt="4"/>
            </a:pPr>
            <a:r>
              <a:rPr lang="en-US" sz="1500" b="1" dirty="0">
                <a:solidFill>
                  <a:srgbClr val="F4CAB8"/>
                </a:solidFill>
                <a:latin typeface="Montserrat Medium" pitchFamily="34" charset="0"/>
                <a:ea typeface="Montserrat Medium" pitchFamily="34" charset="-122"/>
                <a:cs typeface="Montserrat Medium" pitchFamily="34" charset="-120"/>
              </a:rPr>
              <a:t>Mobile/IoT Integration</a:t>
            </a:r>
            <a:endParaRPr lang="en-US" sz="1500" dirty="0"/>
          </a:p>
        </p:txBody>
      </p:sp>
      <p:sp>
        <p:nvSpPr>
          <p:cNvPr id="11" name="Text 8"/>
          <p:cNvSpPr/>
          <p:nvPr/>
        </p:nvSpPr>
        <p:spPr>
          <a:xfrm>
            <a:off x="679490" y="5853708"/>
            <a:ext cx="7785021" cy="621268"/>
          </a:xfrm>
          <a:prstGeom prst="rect">
            <a:avLst/>
          </a:prstGeom>
          <a:noFill/>
          <a:ln/>
        </p:spPr>
        <p:txBody>
          <a:bodyPr wrap="square" lIns="0" tIns="0" rIns="0" bIns="0" rtlCol="0" anchor="t"/>
          <a:lstStyle/>
          <a:p>
            <a:pPr marL="685800" lvl="1" indent="-342900" algn="l">
              <a:lnSpc>
                <a:spcPts val="2400"/>
              </a:lnSpc>
              <a:buSzPct val="100000"/>
              <a:buChar char="•"/>
            </a:pPr>
            <a:r>
              <a:rPr lang="en-US" sz="1500" dirty="0">
                <a:solidFill>
                  <a:srgbClr val="F4CAB8"/>
                </a:solidFill>
                <a:latin typeface="Montserrat Medium" pitchFamily="34" charset="0"/>
                <a:ea typeface="Montserrat Medium" pitchFamily="34" charset="-122"/>
                <a:cs typeface="Montserrat Medium" pitchFamily="34" charset="-120"/>
              </a:rPr>
              <a:t>Integrate with wearable ECG devices or Raspberry Pi-based systems for portable anomaly detection.</a:t>
            </a:r>
            <a:endParaRPr lang="en-US" sz="1500" dirty="0"/>
          </a:p>
        </p:txBody>
      </p:sp>
      <p:sp>
        <p:nvSpPr>
          <p:cNvPr id="12" name="Text 9"/>
          <p:cNvSpPr/>
          <p:nvPr/>
        </p:nvSpPr>
        <p:spPr>
          <a:xfrm>
            <a:off x="679490" y="6542842"/>
            <a:ext cx="7785021" cy="310634"/>
          </a:xfrm>
          <a:prstGeom prst="rect">
            <a:avLst/>
          </a:prstGeom>
          <a:noFill/>
          <a:ln/>
        </p:spPr>
        <p:txBody>
          <a:bodyPr wrap="none" lIns="0" tIns="0" rIns="0" bIns="0" rtlCol="0" anchor="t"/>
          <a:lstStyle/>
          <a:p>
            <a:pPr marL="342900" indent="-342900" algn="l">
              <a:lnSpc>
                <a:spcPts val="2400"/>
              </a:lnSpc>
              <a:buSzPct val="100000"/>
              <a:buFont typeface="+mj-lt"/>
              <a:buAutoNum type="arabicPeriod" startAt="5"/>
            </a:pPr>
            <a:r>
              <a:rPr lang="en-US" sz="1500" b="1" dirty="0">
                <a:solidFill>
                  <a:srgbClr val="F4CAB8"/>
                </a:solidFill>
                <a:latin typeface="Montserrat Medium" pitchFamily="34" charset="0"/>
                <a:ea typeface="Montserrat Medium" pitchFamily="34" charset="-122"/>
                <a:cs typeface="Montserrat Medium" pitchFamily="34" charset="-120"/>
              </a:rPr>
              <a:t>Dataset Expansion</a:t>
            </a:r>
            <a:endParaRPr lang="en-US" sz="1500" dirty="0"/>
          </a:p>
        </p:txBody>
      </p:sp>
      <p:sp>
        <p:nvSpPr>
          <p:cNvPr id="13" name="Text 10"/>
          <p:cNvSpPr/>
          <p:nvPr/>
        </p:nvSpPr>
        <p:spPr>
          <a:xfrm>
            <a:off x="679490" y="6921341"/>
            <a:ext cx="7785021" cy="621268"/>
          </a:xfrm>
          <a:prstGeom prst="rect">
            <a:avLst/>
          </a:prstGeom>
          <a:noFill/>
          <a:ln/>
        </p:spPr>
        <p:txBody>
          <a:bodyPr wrap="square" lIns="0" tIns="0" rIns="0" bIns="0" rtlCol="0" anchor="t"/>
          <a:lstStyle/>
          <a:p>
            <a:pPr marL="685800" lvl="1" indent="-342900" algn="l">
              <a:lnSpc>
                <a:spcPts val="2400"/>
              </a:lnSpc>
              <a:buSzPct val="100000"/>
              <a:buChar char="•"/>
            </a:pPr>
            <a:r>
              <a:rPr lang="en-US" sz="1500" dirty="0">
                <a:solidFill>
                  <a:srgbClr val="F4CAB8"/>
                </a:solidFill>
                <a:latin typeface="Montserrat Medium" pitchFamily="34" charset="0"/>
                <a:ea typeface="Montserrat Medium" pitchFamily="34" charset="-122"/>
                <a:cs typeface="Montserrat Medium" pitchFamily="34" charset="-120"/>
              </a:rPr>
              <a:t>Train and validate the model on larger, diverse datasets (e.g., MIT-BIH Arrhythmia Dataset) for improved generalization.</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9260" y="788551"/>
            <a:ext cx="9790748"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Reflections and Learning Outcomes</a:t>
            </a:r>
            <a:endParaRPr lang="en-US" sz="4450" dirty="0"/>
          </a:p>
        </p:txBody>
      </p:sp>
      <p:sp>
        <p:nvSpPr>
          <p:cNvPr id="3" name="Text 1"/>
          <p:cNvSpPr/>
          <p:nvPr/>
        </p:nvSpPr>
        <p:spPr>
          <a:xfrm>
            <a:off x="749260" y="1930241"/>
            <a:ext cx="13131879" cy="1027271"/>
          </a:xfrm>
          <a:prstGeom prst="rect">
            <a:avLst/>
          </a:prstGeom>
          <a:noFill/>
          <a:ln/>
        </p:spPr>
        <p:txBody>
          <a:bodyPr wrap="square" lIns="0" tIns="0" rIns="0" bIns="0" rtlCol="0" anchor="t"/>
          <a:lstStyle/>
          <a:p>
            <a:pPr marL="342900" indent="-342900" algn="l">
              <a:lnSpc>
                <a:spcPts val="2650"/>
              </a:lnSpc>
              <a:buSzPct val="100000"/>
              <a:buFont typeface="+mj-lt"/>
              <a:buAutoNum type="arabicPeriod"/>
            </a:pPr>
            <a:r>
              <a:rPr lang="en-US" sz="1650" b="1" dirty="0">
                <a:solidFill>
                  <a:srgbClr val="F4CAB8"/>
                </a:solidFill>
                <a:latin typeface="Montserrat Medium" pitchFamily="34" charset="0"/>
                <a:ea typeface="Montserrat Medium" pitchFamily="34" charset="-122"/>
                <a:cs typeface="Montserrat Medium" pitchFamily="34" charset="-120"/>
              </a:rPr>
              <a:t>Deepened Understanding of Autoencoders</a:t>
            </a:r>
            <a:r>
              <a:rPr lang="en-US" sz="1650" dirty="0">
                <a:solidFill>
                  <a:srgbClr val="F4CAB8"/>
                </a:solidFill>
                <a:latin typeface="Montserrat Medium" pitchFamily="34" charset="0"/>
                <a:ea typeface="Montserrat Medium" pitchFamily="34" charset="-122"/>
                <a:cs typeface="Montserrat Medium" pitchFamily="34" charset="-120"/>
              </a:rPr>
              <a:t>Gained hands-on experience in implementing unsupervised deep learning models for anomaly detection using real-world biomedical data.</a:t>
            </a:r>
            <a:endParaRPr lang="en-US" sz="1650" dirty="0"/>
          </a:p>
        </p:txBody>
      </p:sp>
      <p:sp>
        <p:nvSpPr>
          <p:cNvPr id="4" name="Text 2"/>
          <p:cNvSpPr/>
          <p:nvPr/>
        </p:nvSpPr>
        <p:spPr>
          <a:xfrm>
            <a:off x="749260" y="3032403"/>
            <a:ext cx="13131879" cy="684848"/>
          </a:xfrm>
          <a:prstGeom prst="rect">
            <a:avLst/>
          </a:prstGeom>
          <a:noFill/>
          <a:ln/>
        </p:spPr>
        <p:txBody>
          <a:bodyPr wrap="square" lIns="0" tIns="0" rIns="0" bIns="0" rtlCol="0" anchor="t"/>
          <a:lstStyle/>
          <a:p>
            <a:pPr marL="342900" indent="-342900" algn="l">
              <a:lnSpc>
                <a:spcPts val="2650"/>
              </a:lnSpc>
              <a:buSzPct val="100000"/>
              <a:buFont typeface="+mj-lt"/>
              <a:buAutoNum type="arabicPeriod" startAt="2"/>
            </a:pPr>
            <a:r>
              <a:rPr lang="en-US" sz="1650" b="1" dirty="0">
                <a:solidFill>
                  <a:srgbClr val="F4CAB8"/>
                </a:solidFill>
                <a:latin typeface="Montserrat Medium" pitchFamily="34" charset="0"/>
                <a:ea typeface="Montserrat Medium" pitchFamily="34" charset="-122"/>
                <a:cs typeface="Montserrat Medium" pitchFamily="34" charset="-120"/>
              </a:rPr>
              <a:t>Insight into ECG Signal Behavior</a:t>
            </a:r>
            <a:r>
              <a:rPr lang="en-US" sz="1650" dirty="0">
                <a:solidFill>
                  <a:srgbClr val="F4CAB8"/>
                </a:solidFill>
                <a:latin typeface="Montserrat Medium" pitchFamily="34" charset="0"/>
                <a:ea typeface="Montserrat Medium" pitchFamily="34" charset="-122"/>
                <a:cs typeface="Montserrat Medium" pitchFamily="34" charset="-120"/>
              </a:rPr>
              <a:t>Understood the structure and patterns of ECG waveforms, and how deviations can indicate medical anomalies.</a:t>
            </a:r>
            <a:endParaRPr lang="en-US" sz="1650" dirty="0"/>
          </a:p>
        </p:txBody>
      </p:sp>
      <p:sp>
        <p:nvSpPr>
          <p:cNvPr id="5" name="Text 3"/>
          <p:cNvSpPr/>
          <p:nvPr/>
        </p:nvSpPr>
        <p:spPr>
          <a:xfrm>
            <a:off x="749260" y="3792141"/>
            <a:ext cx="13131879" cy="684848"/>
          </a:xfrm>
          <a:prstGeom prst="rect">
            <a:avLst/>
          </a:prstGeom>
          <a:noFill/>
          <a:ln/>
        </p:spPr>
        <p:txBody>
          <a:bodyPr wrap="square" lIns="0" tIns="0" rIns="0" bIns="0" rtlCol="0" anchor="t"/>
          <a:lstStyle/>
          <a:p>
            <a:pPr marL="342900" indent="-342900" algn="l">
              <a:lnSpc>
                <a:spcPts val="2650"/>
              </a:lnSpc>
              <a:buSzPct val="100000"/>
              <a:buFont typeface="+mj-lt"/>
              <a:buAutoNum type="arabicPeriod" startAt="3"/>
            </a:pPr>
            <a:r>
              <a:rPr lang="en-US" sz="1650" b="1" dirty="0">
                <a:solidFill>
                  <a:srgbClr val="F4CAB8"/>
                </a:solidFill>
                <a:latin typeface="Montserrat Medium" pitchFamily="34" charset="0"/>
                <a:ea typeface="Montserrat Medium" pitchFamily="34" charset="-122"/>
                <a:cs typeface="Montserrat Medium" pitchFamily="34" charset="-120"/>
              </a:rPr>
              <a:t>Improved Data Preprocessing Skills</a:t>
            </a:r>
            <a:r>
              <a:rPr lang="en-US" sz="1650" dirty="0">
                <a:solidFill>
                  <a:srgbClr val="F4CAB8"/>
                </a:solidFill>
                <a:latin typeface="Montserrat Medium" pitchFamily="34" charset="0"/>
                <a:ea typeface="Montserrat Medium" pitchFamily="34" charset="-122"/>
                <a:cs typeface="Montserrat Medium" pitchFamily="34" charset="-120"/>
              </a:rPr>
              <a:t>Learned the importance of normalization, reshaping, and cleaning time-series data for model training.</a:t>
            </a:r>
            <a:endParaRPr lang="en-US" sz="1650" dirty="0"/>
          </a:p>
        </p:txBody>
      </p:sp>
      <p:sp>
        <p:nvSpPr>
          <p:cNvPr id="6" name="Text 4"/>
          <p:cNvSpPr/>
          <p:nvPr/>
        </p:nvSpPr>
        <p:spPr>
          <a:xfrm>
            <a:off x="749260" y="4551878"/>
            <a:ext cx="13131879" cy="1027271"/>
          </a:xfrm>
          <a:prstGeom prst="rect">
            <a:avLst/>
          </a:prstGeom>
          <a:noFill/>
          <a:ln/>
        </p:spPr>
        <p:txBody>
          <a:bodyPr wrap="square" lIns="0" tIns="0" rIns="0" bIns="0" rtlCol="0" anchor="t"/>
          <a:lstStyle/>
          <a:p>
            <a:pPr marL="342900" indent="-342900" algn="l">
              <a:lnSpc>
                <a:spcPts val="2650"/>
              </a:lnSpc>
              <a:buSzPct val="100000"/>
              <a:buFont typeface="+mj-lt"/>
              <a:buAutoNum type="arabicPeriod" startAt="4"/>
            </a:pPr>
            <a:r>
              <a:rPr lang="en-US" sz="1650" b="1" dirty="0">
                <a:solidFill>
                  <a:srgbClr val="F4CAB8"/>
                </a:solidFill>
                <a:latin typeface="Montserrat Medium" pitchFamily="34" charset="0"/>
                <a:ea typeface="Montserrat Medium" pitchFamily="34" charset="-122"/>
                <a:cs typeface="Montserrat Medium" pitchFamily="34" charset="-120"/>
              </a:rPr>
              <a:t>Model Evaluation Expertise</a:t>
            </a:r>
            <a:r>
              <a:rPr lang="en-US" sz="1650" dirty="0">
                <a:solidFill>
                  <a:srgbClr val="F4CAB8"/>
                </a:solidFill>
                <a:latin typeface="Montserrat Medium" pitchFamily="34" charset="0"/>
                <a:ea typeface="Montserrat Medium" pitchFamily="34" charset="-122"/>
                <a:cs typeface="Montserrat Medium" pitchFamily="34" charset="-120"/>
              </a:rPr>
              <a:t>Applied metrics like reconstruction error, confusion matrix, precision, recall, and accuracy to analyze model performance.</a:t>
            </a:r>
            <a:endParaRPr lang="en-US" sz="1650" dirty="0"/>
          </a:p>
        </p:txBody>
      </p:sp>
      <p:sp>
        <p:nvSpPr>
          <p:cNvPr id="7" name="Text 5"/>
          <p:cNvSpPr/>
          <p:nvPr/>
        </p:nvSpPr>
        <p:spPr>
          <a:xfrm>
            <a:off x="749260" y="5654040"/>
            <a:ext cx="13131879" cy="1027271"/>
          </a:xfrm>
          <a:prstGeom prst="rect">
            <a:avLst/>
          </a:prstGeom>
          <a:noFill/>
          <a:ln/>
        </p:spPr>
        <p:txBody>
          <a:bodyPr wrap="square" lIns="0" tIns="0" rIns="0" bIns="0" rtlCol="0" anchor="t"/>
          <a:lstStyle/>
          <a:p>
            <a:pPr marL="342900" indent="-342900" algn="l">
              <a:lnSpc>
                <a:spcPts val="2650"/>
              </a:lnSpc>
              <a:buSzPct val="100000"/>
              <a:buFont typeface="+mj-lt"/>
              <a:buAutoNum type="arabicPeriod" startAt="5"/>
            </a:pPr>
            <a:r>
              <a:rPr lang="en-US" sz="1650" b="1" dirty="0">
                <a:solidFill>
                  <a:srgbClr val="F4CAB8"/>
                </a:solidFill>
                <a:latin typeface="Montserrat Medium" pitchFamily="34" charset="0"/>
                <a:ea typeface="Montserrat Medium" pitchFamily="34" charset="-122"/>
                <a:cs typeface="Montserrat Medium" pitchFamily="34" charset="-120"/>
              </a:rPr>
              <a:t>Experience with Deployment Tools</a:t>
            </a:r>
            <a:r>
              <a:rPr lang="en-US" sz="1650" dirty="0">
                <a:solidFill>
                  <a:srgbClr val="F4CAB8"/>
                </a:solidFill>
                <a:latin typeface="Montserrat Medium" pitchFamily="34" charset="0"/>
                <a:ea typeface="Montserrat Medium" pitchFamily="34" charset="-122"/>
                <a:cs typeface="Montserrat Medium" pitchFamily="34" charset="-120"/>
              </a:rPr>
              <a:t>Explored how to integrate models into interactive web apps using tools like Streamlit, preparing for real-world applications.</a:t>
            </a:r>
            <a:endParaRPr lang="en-US" sz="1650" dirty="0"/>
          </a:p>
        </p:txBody>
      </p:sp>
      <p:sp>
        <p:nvSpPr>
          <p:cNvPr id="8" name="Text 6"/>
          <p:cNvSpPr/>
          <p:nvPr/>
        </p:nvSpPr>
        <p:spPr>
          <a:xfrm>
            <a:off x="749260" y="6756202"/>
            <a:ext cx="13131879" cy="684848"/>
          </a:xfrm>
          <a:prstGeom prst="rect">
            <a:avLst/>
          </a:prstGeom>
          <a:noFill/>
          <a:ln/>
        </p:spPr>
        <p:txBody>
          <a:bodyPr wrap="square" lIns="0" tIns="0" rIns="0" bIns="0" rtlCol="0" anchor="t"/>
          <a:lstStyle/>
          <a:p>
            <a:pPr marL="342900" indent="-342900" algn="l">
              <a:lnSpc>
                <a:spcPts val="2650"/>
              </a:lnSpc>
              <a:buSzPct val="100000"/>
              <a:buFont typeface="+mj-lt"/>
              <a:buAutoNum type="arabicPeriod" startAt="6"/>
            </a:pPr>
            <a:r>
              <a:rPr lang="en-US" sz="1650" b="1" dirty="0">
                <a:solidFill>
                  <a:srgbClr val="F4CAB8"/>
                </a:solidFill>
                <a:latin typeface="Montserrat Medium" pitchFamily="34" charset="0"/>
                <a:ea typeface="Montserrat Medium" pitchFamily="34" charset="-122"/>
                <a:cs typeface="Montserrat Medium" pitchFamily="34" charset="-120"/>
              </a:rPr>
              <a:t>Critical Thinking and Problem Solving</a:t>
            </a:r>
            <a:r>
              <a:rPr lang="en-US" sz="1650" dirty="0">
                <a:solidFill>
                  <a:srgbClr val="F4CAB8"/>
                </a:solidFill>
                <a:latin typeface="Montserrat Medium" pitchFamily="34" charset="0"/>
                <a:ea typeface="Montserrat Medium" pitchFamily="34" charset="-122"/>
                <a:cs typeface="Montserrat Medium" pitchFamily="34" charset="-120"/>
              </a:rPr>
              <a:t>Overcame challenges in threshold selection, model tuning, and understanding false positives in a medical context.</a:t>
            </a:r>
            <a:endParaRPr lang="en-US" sz="1650" dirty="0"/>
          </a:p>
        </p:txBody>
      </p:sp>
      <p:pic>
        <p:nvPicPr>
          <p:cNvPr id="9" name="Picture 8" descr="Screenshot (51).png"/>
          <p:cNvPicPr>
            <a:picLocks noChangeAspect="1"/>
          </p:cNvPicPr>
          <p:nvPr/>
        </p:nvPicPr>
        <p:blipFill>
          <a:blip r:embed="rId3"/>
          <a:srcRect l="56696" t="74243" r="17336" b="13095"/>
          <a:stretch>
            <a:fillRect/>
          </a:stretch>
        </p:blipFill>
        <p:spPr>
          <a:xfrm>
            <a:off x="10831285" y="7151914"/>
            <a:ext cx="3799115" cy="10419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9260" y="3757970"/>
            <a:ext cx="8398073" cy="713542"/>
          </a:xfrm>
          <a:prstGeom prst="rect">
            <a:avLst/>
          </a:prstGeom>
          <a:noFill/>
          <a:ln/>
        </p:spPr>
        <p:txBody>
          <a:bodyPr wrap="non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                                           THANK YOU </a:t>
            </a:r>
            <a:endParaRPr lang="en-US" sz="4450" dirty="0"/>
          </a:p>
        </p:txBody>
      </p:sp>
      <p:pic>
        <p:nvPicPr>
          <p:cNvPr id="3" name="Picture 2" descr="Screenshot (51).png"/>
          <p:cNvPicPr>
            <a:picLocks noChangeAspect="1"/>
          </p:cNvPicPr>
          <p:nvPr/>
        </p:nvPicPr>
        <p:blipFill>
          <a:blip r:embed="rId3"/>
          <a:srcRect l="56696" t="74243" r="17336" b="13095"/>
          <a:stretch>
            <a:fillRect/>
          </a:stretch>
        </p:blipFill>
        <p:spPr>
          <a:xfrm>
            <a:off x="10831285" y="7151914"/>
            <a:ext cx="3799115" cy="10419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596</Words>
  <Application>Microsoft Office PowerPoint</Application>
  <PresentationFormat>Custom</PresentationFormat>
  <Paragraphs>53</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Brygada 1918 Bold</vt:lpstr>
      <vt:lpstr>Calibri</vt:lpstr>
      <vt:lpstr>Montserrat Medium</vt:lpstr>
      <vt:lpstr>Consolas</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MONIKHA</cp:lastModifiedBy>
  <cp:revision>3</cp:revision>
  <dcterms:created xsi:type="dcterms:W3CDTF">2025-06-17T07:24:18Z</dcterms:created>
  <dcterms:modified xsi:type="dcterms:W3CDTF">2025-06-17T15:23:27Z</dcterms:modified>
</cp:coreProperties>
</file>